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9"/>
  </p:notesMasterIdLst>
  <p:sldIdLst>
    <p:sldId id="256" r:id="rId5"/>
    <p:sldId id="259" r:id="rId6"/>
    <p:sldId id="275" r:id="rId7"/>
    <p:sldId id="281" r:id="rId8"/>
    <p:sldId id="282" r:id="rId9"/>
    <p:sldId id="283" r:id="rId10"/>
    <p:sldId id="299" r:id="rId11"/>
    <p:sldId id="300" r:id="rId12"/>
    <p:sldId id="286" r:id="rId13"/>
    <p:sldId id="260" r:id="rId14"/>
    <p:sldId id="287" r:id="rId15"/>
    <p:sldId id="288" r:id="rId16"/>
    <p:sldId id="289" r:id="rId17"/>
    <p:sldId id="290" r:id="rId18"/>
    <p:sldId id="291" r:id="rId19"/>
    <p:sldId id="301" r:id="rId20"/>
    <p:sldId id="268" r:id="rId21"/>
    <p:sldId id="296" r:id="rId22"/>
    <p:sldId id="297" r:id="rId23"/>
    <p:sldId id="298" r:id="rId24"/>
    <p:sldId id="271" r:id="rId25"/>
    <p:sldId id="269" r:id="rId26"/>
    <p:sldId id="272" r:id="rId27"/>
    <p:sldId id="27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A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7" autoAdjust="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7FC36-5A61-41FE-90BC-30C64A202E7F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48443-80B3-4B14-879F-7B7989C8DE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249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scitotenv.2019.03.368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 tooltip="Persistent link using digital object identifier"/>
              </a:rPr>
              <a:t>Corradini et al 2019 https://doi.org/10.1016/j.scitotenv.2019.03.368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48443-80B3-4B14-879F-7B7989C8DEB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414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E579-3CD3-48D4-BEDB-ED4E026F9CB6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5340-1805-4317-B8F2-C960C0CCA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092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E579-3CD3-48D4-BEDB-ED4E026F9CB6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5340-1805-4317-B8F2-C960C0CCA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560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E579-3CD3-48D4-BEDB-ED4E026F9CB6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5340-1805-4317-B8F2-C960C0CCA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78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E579-3CD3-48D4-BEDB-ED4E026F9CB6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5340-1805-4317-B8F2-C960C0CCA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359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E579-3CD3-48D4-BEDB-ED4E026F9CB6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5340-1805-4317-B8F2-C960C0CCA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565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E579-3CD3-48D4-BEDB-ED4E026F9CB6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5340-1805-4317-B8F2-C960C0CCA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198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E579-3CD3-48D4-BEDB-ED4E026F9CB6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5340-1805-4317-B8F2-C960C0CCA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509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E579-3CD3-48D4-BEDB-ED4E026F9CB6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5340-1805-4317-B8F2-C960C0CCA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237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E579-3CD3-48D4-BEDB-ED4E026F9CB6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5340-1805-4317-B8F2-C960C0CCA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763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E579-3CD3-48D4-BEDB-ED4E026F9CB6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5340-1805-4317-B8F2-C960C0CCA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819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E579-3CD3-48D4-BEDB-ED4E026F9CB6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5340-1805-4317-B8F2-C960C0CCA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174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DE579-3CD3-48D4-BEDB-ED4E026F9CB6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5340-1805-4317-B8F2-C960C0CCA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29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42.png"/><Relationship Id="rId2" Type="http://schemas.openxmlformats.org/officeDocument/2006/relationships/image" Target="../media/image1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4.jp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10" Type="http://schemas.openxmlformats.org/officeDocument/2006/relationships/image" Target="../media/image35.png"/><Relationship Id="rId19" Type="http://schemas.openxmlformats.org/officeDocument/2006/relationships/image" Target="../media/image44.jpg"/><Relationship Id="rId4" Type="http://schemas.openxmlformats.org/officeDocument/2006/relationships/image" Target="../media/image3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42.png"/><Relationship Id="rId2" Type="http://schemas.openxmlformats.org/officeDocument/2006/relationships/image" Target="../media/image1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4.jp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10" Type="http://schemas.openxmlformats.org/officeDocument/2006/relationships/image" Target="../media/image35.png"/><Relationship Id="rId19" Type="http://schemas.openxmlformats.org/officeDocument/2006/relationships/image" Target="../media/image44.jpg"/><Relationship Id="rId4" Type="http://schemas.openxmlformats.org/officeDocument/2006/relationships/image" Target="../media/image3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16/j.jhazmat.2020.12411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48821F-291A-4B10-8DB8-C2FF16ECE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662" y="436612"/>
            <a:ext cx="5300658" cy="1297115"/>
          </a:xfrm>
        </p:spPr>
        <p:txBody>
          <a:bodyPr anchor="t">
            <a:noAutofit/>
          </a:bodyPr>
          <a:lstStyle/>
          <a:p>
            <a:pPr algn="l"/>
            <a:r>
              <a:rPr lang="en-GB" sz="3600" dirty="0" err="1"/>
              <a:t>MIcro</a:t>
            </a:r>
            <a:r>
              <a:rPr lang="en-GB" sz="3600" dirty="0"/>
              <a:t>- and </a:t>
            </a:r>
            <a:r>
              <a:rPr lang="en-GB" sz="3600" dirty="0" err="1"/>
              <a:t>NAno</a:t>
            </a:r>
            <a:r>
              <a:rPr lang="en-GB" sz="3600" dirty="0"/>
              <a:t>-Plastics in </a:t>
            </a:r>
            <a:r>
              <a:rPr lang="en-GB" sz="3600" dirty="0" err="1"/>
              <a:t>AGRIcultural</a:t>
            </a:r>
            <a:r>
              <a:rPr lang="en-GB" sz="3600" dirty="0"/>
              <a:t> Soils:</a:t>
            </a:r>
            <a:br>
              <a:rPr lang="en-US" sz="2800" dirty="0"/>
            </a:b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12B49E-1864-4053-8032-329A3B710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6531" y="1733727"/>
            <a:ext cx="5300658" cy="1163255"/>
          </a:xfrm>
        </p:spPr>
        <p:txBody>
          <a:bodyPr anchor="b">
            <a:normAutofit lnSpcReduction="10000"/>
          </a:bodyPr>
          <a:lstStyle/>
          <a:p>
            <a:pPr algn="l"/>
            <a:r>
              <a:rPr lang="en-GB" sz="2800" dirty="0"/>
              <a:t>Sources, environmental fate and impacts on ecosystem services and overall sustainability</a:t>
            </a:r>
            <a:endParaRPr lang="en-GB" sz="2800" dirty="0">
              <a:solidFill>
                <a:srgbClr val="000000"/>
              </a:solidFill>
            </a:endParaRPr>
          </a:p>
        </p:txBody>
      </p:sp>
      <p:sp>
        <p:nvSpPr>
          <p:cNvPr id="9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1BF4BA-3BD8-43FE-8F4E-37ACC1171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1" y="3143850"/>
            <a:ext cx="4995459" cy="112398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pic>
        <p:nvPicPr>
          <p:cNvPr id="10" name="Picture 2" descr="European Commission, official website">
            <a:extLst>
              <a:ext uri="{FF2B5EF4-FFF2-40B4-BE49-F238E27FC236}">
                <a16:creationId xmlns:a16="http://schemas.microsoft.com/office/drawing/2014/main" id="{170DCFF8-C835-49CD-8ACF-EBCF9A77D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999" y="5778000"/>
            <a:ext cx="434892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21D363F-293E-40BD-B62B-35B5F5CDE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999" y="5778000"/>
            <a:ext cx="1890001" cy="108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842B1F-EAB3-45BC-AC3C-5FCF75AFC352}"/>
              </a:ext>
            </a:extLst>
          </p:cNvPr>
          <p:cNvSpPr txBox="1"/>
          <p:nvPr/>
        </p:nvSpPr>
        <p:spPr>
          <a:xfrm>
            <a:off x="6994689" y="3337089"/>
            <a:ext cx="42043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Violette Geissen</a:t>
            </a:r>
          </a:p>
          <a:p>
            <a:endParaRPr lang="en-US" sz="2800" dirty="0"/>
          </a:p>
          <a:p>
            <a:r>
              <a:rPr lang="en-US" sz="2800" dirty="0"/>
              <a:t>Wageningen University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4169003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0F4B96-835F-4A91-A746-B643DBD7C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51" r="22194"/>
          <a:stretch/>
        </p:blipFill>
        <p:spPr>
          <a:xfrm>
            <a:off x="4027805" y="1264920"/>
            <a:ext cx="4679315" cy="43281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586396-9946-44B6-9A56-89EE4C7D4B67}"/>
              </a:ext>
            </a:extLst>
          </p:cNvPr>
          <p:cNvSpPr/>
          <p:nvPr/>
        </p:nvSpPr>
        <p:spPr>
          <a:xfrm>
            <a:off x="2357027" y="1442720"/>
            <a:ext cx="2105025" cy="1198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AA5E77-7009-4069-8FE2-C91F23A84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75" y="-219836"/>
            <a:ext cx="3960000" cy="35096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2FF9FD-1FCA-4509-A05B-24BE6B5825CC}"/>
              </a:ext>
            </a:extLst>
          </p:cNvPr>
          <p:cNvSpPr txBox="1"/>
          <p:nvPr/>
        </p:nvSpPr>
        <p:spPr>
          <a:xfrm>
            <a:off x="493575" y="3116192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1. Assess plastic accumulation and degradation in soil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7160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0F4B96-835F-4A91-A746-B643DBD7C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51" r="22194"/>
          <a:stretch/>
        </p:blipFill>
        <p:spPr>
          <a:xfrm>
            <a:off x="4027805" y="1264920"/>
            <a:ext cx="4679315" cy="43281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586396-9946-44B6-9A56-89EE4C7D4B67}"/>
              </a:ext>
            </a:extLst>
          </p:cNvPr>
          <p:cNvSpPr/>
          <p:nvPr/>
        </p:nvSpPr>
        <p:spPr>
          <a:xfrm>
            <a:off x="2357027" y="1442720"/>
            <a:ext cx="2105025" cy="1198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2FF9FD-1FCA-4509-A05B-24BE6B5825CC}"/>
              </a:ext>
            </a:extLst>
          </p:cNvPr>
          <p:cNvSpPr txBox="1"/>
          <p:nvPr/>
        </p:nvSpPr>
        <p:spPr>
          <a:xfrm>
            <a:off x="493575" y="2811392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1. Assess plastic accumulation and degradation in soil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3DFA99-711B-4D2A-9B9C-27C011377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97"/>
          <a:stretch/>
        </p:blipFill>
        <p:spPr>
          <a:xfrm>
            <a:off x="128890" y="3421921"/>
            <a:ext cx="3960000" cy="37286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1EB83E-D879-4E3C-86DE-D73234FE18C2}"/>
              </a:ext>
            </a:extLst>
          </p:cNvPr>
          <p:cNvSpPr txBox="1"/>
          <p:nvPr/>
        </p:nvSpPr>
        <p:spPr>
          <a:xfrm>
            <a:off x="3622855" y="5880443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2. Assess plastic debris transport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2546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0F4B96-835F-4A91-A746-B643DBD7C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51" r="22194"/>
          <a:stretch/>
        </p:blipFill>
        <p:spPr>
          <a:xfrm>
            <a:off x="4027805" y="1264920"/>
            <a:ext cx="4679315" cy="4328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D02967-7E35-4EF4-823B-3877FDD981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8"/>
          <a:stretch/>
        </p:blipFill>
        <p:spPr>
          <a:xfrm>
            <a:off x="8321040" y="3359983"/>
            <a:ext cx="3960000" cy="37905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586396-9946-44B6-9A56-89EE4C7D4B67}"/>
              </a:ext>
            </a:extLst>
          </p:cNvPr>
          <p:cNvSpPr/>
          <p:nvPr/>
        </p:nvSpPr>
        <p:spPr>
          <a:xfrm>
            <a:off x="2357027" y="1442720"/>
            <a:ext cx="2105025" cy="1198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2FF9FD-1FCA-4509-A05B-24BE6B5825CC}"/>
              </a:ext>
            </a:extLst>
          </p:cNvPr>
          <p:cNvSpPr txBox="1"/>
          <p:nvPr/>
        </p:nvSpPr>
        <p:spPr>
          <a:xfrm>
            <a:off x="493575" y="2811392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1. Assess plastic accumulation and degradation in soil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1EB83E-D879-4E3C-86DE-D73234FE18C2}"/>
              </a:ext>
            </a:extLst>
          </p:cNvPr>
          <p:cNvSpPr txBox="1"/>
          <p:nvPr/>
        </p:nvSpPr>
        <p:spPr>
          <a:xfrm>
            <a:off x="2743200" y="541528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2. Assess plastic debris transport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6470B4-3B35-4FC4-8B8C-2EB8C22E0C41}"/>
              </a:ext>
            </a:extLst>
          </p:cNvPr>
          <p:cNvSpPr txBox="1"/>
          <p:nvPr/>
        </p:nvSpPr>
        <p:spPr>
          <a:xfrm>
            <a:off x="6512560" y="5725490"/>
            <a:ext cx="235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3. Assess effects on eco system services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3512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0F4B96-835F-4A91-A746-B643DBD7C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51" r="22194"/>
          <a:stretch/>
        </p:blipFill>
        <p:spPr>
          <a:xfrm>
            <a:off x="4027805" y="1264920"/>
            <a:ext cx="4679315" cy="43281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586396-9946-44B6-9A56-89EE4C7D4B67}"/>
              </a:ext>
            </a:extLst>
          </p:cNvPr>
          <p:cNvSpPr/>
          <p:nvPr/>
        </p:nvSpPr>
        <p:spPr>
          <a:xfrm>
            <a:off x="2357027" y="1442720"/>
            <a:ext cx="2105025" cy="1198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2FF9FD-1FCA-4509-A05B-24BE6B5825CC}"/>
              </a:ext>
            </a:extLst>
          </p:cNvPr>
          <p:cNvSpPr txBox="1"/>
          <p:nvPr/>
        </p:nvSpPr>
        <p:spPr>
          <a:xfrm>
            <a:off x="493575" y="2811392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1. Assess plastic accumulation and degradation in soil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1EB83E-D879-4E3C-86DE-D73234FE18C2}"/>
              </a:ext>
            </a:extLst>
          </p:cNvPr>
          <p:cNvSpPr txBox="1"/>
          <p:nvPr/>
        </p:nvSpPr>
        <p:spPr>
          <a:xfrm>
            <a:off x="2743200" y="541528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2. Assess plastic debris transport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6470B4-3B35-4FC4-8B8C-2EB8C22E0C41}"/>
              </a:ext>
            </a:extLst>
          </p:cNvPr>
          <p:cNvSpPr txBox="1"/>
          <p:nvPr/>
        </p:nvSpPr>
        <p:spPr>
          <a:xfrm>
            <a:off x="7528560" y="4980801"/>
            <a:ext cx="235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3. Assess effects on eco system services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09E18-14D0-44CA-AC85-E44F3CE293FE}"/>
              </a:ext>
            </a:extLst>
          </p:cNvPr>
          <p:cNvSpPr txBox="1"/>
          <p:nvPr/>
        </p:nvSpPr>
        <p:spPr>
          <a:xfrm>
            <a:off x="8290560" y="1995270"/>
            <a:ext cx="363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4. Assess effects on crop production and on farm economics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9153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350D9AC-AF43-499D-B5A5-5A3DB6FC1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285" y="8001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11 Case Study Sites covering the 6 main</a:t>
            </a:r>
            <a:br>
              <a:rPr lang="en-GB" sz="3600" b="1" dirty="0">
                <a:solidFill>
                  <a:schemeClr val="bg1"/>
                </a:solidFill>
              </a:rPr>
            </a:br>
            <a:r>
              <a:rPr lang="en-GB" sz="3600" b="1" dirty="0">
                <a:solidFill>
                  <a:schemeClr val="bg1"/>
                </a:solidFill>
              </a:rPr>
              <a:t>biogeographical regions in Europe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E0825C-3760-4610-B87E-C9FEA7AA60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05" r="4301"/>
          <a:stretch/>
        </p:blipFill>
        <p:spPr>
          <a:xfrm>
            <a:off x="-224273" y="2359928"/>
            <a:ext cx="6320121" cy="45567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3FB208-6D21-40C8-8937-5B5E2FEB00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4" r="28146" b="6220"/>
          <a:stretch/>
        </p:blipFill>
        <p:spPr>
          <a:xfrm>
            <a:off x="6043413" y="2359928"/>
            <a:ext cx="6148283" cy="437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55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350D9AC-AF43-499D-B5A5-5A3DB6FC1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285" y="8001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Multi-actor and inclusive research, with and for the farmers: Multi-Actor Platform setup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4BC1BA-4B4F-401A-95B3-48CF48C810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" r="3568"/>
          <a:stretch/>
        </p:blipFill>
        <p:spPr>
          <a:xfrm>
            <a:off x="1473200" y="2753936"/>
            <a:ext cx="9245600" cy="384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7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350D9AC-AF43-499D-B5A5-5A3DB6FC1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285" y="8001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Nine work packages linked to fulfil the objectives 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0EAE2C-9E21-4BAB-B63B-0BD7AE092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132" y="2296539"/>
            <a:ext cx="9003104" cy="46662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964AEE-6BCB-4772-A74E-D70E72E5D069}"/>
              </a:ext>
            </a:extLst>
          </p:cNvPr>
          <p:cNvSpPr/>
          <p:nvPr/>
        </p:nvSpPr>
        <p:spPr>
          <a:xfrm>
            <a:off x="949421" y="2337435"/>
            <a:ext cx="1440000" cy="4533900"/>
          </a:xfrm>
          <a:prstGeom prst="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WP1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Project management</a:t>
            </a:r>
          </a:p>
        </p:txBody>
      </p:sp>
    </p:spTree>
    <p:extLst>
      <p:ext uri="{BB962C8B-B14F-4D97-AF65-F5344CB8AC3E}">
        <p14:creationId xmlns:p14="http://schemas.microsoft.com/office/powerpoint/2010/main" val="1597608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1C28E9-BC58-4B7A-8555-0E5F8EEAF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975" y="-68929"/>
            <a:ext cx="10763848" cy="699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25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350D9AC-AF43-499D-B5A5-5A3DB6FC1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48" y="8174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Communication and Dissemination to </a:t>
            </a:r>
            <a:r>
              <a:rPr lang="en-US" sz="3600" b="1" dirty="0" err="1">
                <a:solidFill>
                  <a:schemeClr val="bg1"/>
                </a:solidFill>
              </a:rPr>
              <a:t>maximise</a:t>
            </a:r>
            <a:r>
              <a:rPr lang="en-US" sz="3600" b="1" dirty="0">
                <a:solidFill>
                  <a:schemeClr val="bg1"/>
                </a:solidFill>
              </a:rPr>
              <a:t> impact 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0B61CC-9ABF-49A0-9020-63C931E2B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599" y="2357121"/>
            <a:ext cx="6238401" cy="460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99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48821F-291A-4B10-8DB8-C2FF16ECE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8600" y="231763"/>
            <a:ext cx="5300658" cy="1297115"/>
          </a:xfrm>
        </p:spPr>
        <p:txBody>
          <a:bodyPr anchor="t">
            <a:noAutofit/>
          </a:bodyPr>
          <a:lstStyle/>
          <a:p>
            <a:pPr algn="l"/>
            <a:r>
              <a:rPr lang="en-GB" sz="3600" dirty="0"/>
              <a:t>With all our partners</a:t>
            </a:r>
            <a:br>
              <a:rPr lang="en-US" sz="2800" dirty="0"/>
            </a:b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9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1BF4BA-3BD8-43FE-8F4E-37ACC1171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1" y="3143850"/>
            <a:ext cx="4995459" cy="112398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pic>
        <p:nvPicPr>
          <p:cNvPr id="2050" name="Picture 2" descr="European Commission, official website">
            <a:extLst>
              <a:ext uri="{FF2B5EF4-FFF2-40B4-BE49-F238E27FC236}">
                <a16:creationId xmlns:a16="http://schemas.microsoft.com/office/drawing/2014/main" id="{51ABDD4A-E28D-4647-8E4C-E2E052FD5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999" y="6124462"/>
            <a:ext cx="289928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A7A0D0B-7262-4F00-877C-58139ABF0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878" y="6142218"/>
            <a:ext cx="1260000" cy="720000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13FDE161-383F-474A-8ACB-379B0C524F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" t="20968" r="10947" b="19245"/>
          <a:stretch/>
        </p:blipFill>
        <p:spPr>
          <a:xfrm>
            <a:off x="5981368" y="1680861"/>
            <a:ext cx="1154465" cy="687215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FDD5552D-A0CF-461F-B48A-4E4976A314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780" y="1052829"/>
            <a:ext cx="1084596" cy="1178207"/>
          </a:xfrm>
          <a:prstGeom prst="rect">
            <a:avLst/>
          </a:prstGeom>
        </p:spPr>
      </p:pic>
      <p:pic>
        <p:nvPicPr>
          <p:cNvPr id="27" name="Picture 2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BF3A5F7-DD0A-4F11-9BF2-484D0942B6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" t="5284" r="3290" b="5473"/>
          <a:stretch/>
        </p:blipFill>
        <p:spPr>
          <a:xfrm>
            <a:off x="6006573" y="3161658"/>
            <a:ext cx="1945887" cy="8404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A679CB7-93A6-4C68-B455-2A0B28B6F2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4" t="6178" r="19423" b="9923"/>
          <a:stretch/>
        </p:blipFill>
        <p:spPr>
          <a:xfrm>
            <a:off x="9582176" y="1035277"/>
            <a:ext cx="1267784" cy="1149296"/>
          </a:xfrm>
          <a:prstGeom prst="rect">
            <a:avLst/>
          </a:prstGeom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E05BF5B-93CD-4ED5-86D3-B4D82438BB5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" t="9395" r="7565" b="8651"/>
          <a:stretch/>
        </p:blipFill>
        <p:spPr>
          <a:xfrm>
            <a:off x="6046755" y="2382284"/>
            <a:ext cx="2238624" cy="667044"/>
          </a:xfrm>
          <a:prstGeom prst="rect">
            <a:avLst/>
          </a:prstGeom>
        </p:spPr>
      </p:pic>
      <p:pic>
        <p:nvPicPr>
          <p:cNvPr id="2054" name="Graphic 2053">
            <a:extLst>
              <a:ext uri="{FF2B5EF4-FFF2-40B4-BE49-F238E27FC236}">
                <a16:creationId xmlns:a16="http://schemas.microsoft.com/office/drawing/2014/main" id="{9227B231-690F-4B66-AC6B-F35AD83BCF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36281" y="1085169"/>
            <a:ext cx="2878252" cy="548667"/>
          </a:xfrm>
          <a:prstGeom prst="rect">
            <a:avLst/>
          </a:prstGeom>
        </p:spPr>
      </p:pic>
      <p:pic>
        <p:nvPicPr>
          <p:cNvPr id="2058" name="Picture 2057" descr="A picture containing text&#10;&#10;Description automatically generated">
            <a:extLst>
              <a:ext uri="{FF2B5EF4-FFF2-40B4-BE49-F238E27FC236}">
                <a16:creationId xmlns:a16="http://schemas.microsoft.com/office/drawing/2014/main" id="{D0A02C17-9AE8-4E95-842A-33B2E97BF4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960" y="1369124"/>
            <a:ext cx="1210301" cy="815734"/>
          </a:xfrm>
          <a:prstGeom prst="rect">
            <a:avLst/>
          </a:prstGeom>
        </p:spPr>
      </p:pic>
      <p:pic>
        <p:nvPicPr>
          <p:cNvPr id="2060" name="Picture 2059" descr="A picture containing text, clipart, clock&#10;&#10;Description automatically generated">
            <a:extLst>
              <a:ext uri="{FF2B5EF4-FFF2-40B4-BE49-F238E27FC236}">
                <a16:creationId xmlns:a16="http://schemas.microsoft.com/office/drawing/2014/main" id="{7D8A2BE3-BCEB-4506-8A18-0A8B52B67D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164" y="2430618"/>
            <a:ext cx="1622985" cy="427386"/>
          </a:xfrm>
          <a:prstGeom prst="rect">
            <a:avLst/>
          </a:prstGeom>
        </p:spPr>
      </p:pic>
      <p:pic>
        <p:nvPicPr>
          <p:cNvPr id="2062" name="Picture 2061" descr="A picture containing circle&#10;&#10;Description automatically generated">
            <a:extLst>
              <a:ext uri="{FF2B5EF4-FFF2-40B4-BE49-F238E27FC236}">
                <a16:creationId xmlns:a16="http://schemas.microsoft.com/office/drawing/2014/main" id="{81349B5A-E7F7-479B-B495-5DF64AC364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533" y="4203606"/>
            <a:ext cx="1908478" cy="838830"/>
          </a:xfrm>
          <a:prstGeom prst="rect">
            <a:avLst/>
          </a:prstGeom>
        </p:spPr>
      </p:pic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DF74107B-58F7-4132-A068-CAEB8A60FB9D}"/>
              </a:ext>
            </a:extLst>
          </p:cNvPr>
          <p:cNvGrpSpPr/>
          <p:nvPr/>
        </p:nvGrpSpPr>
        <p:grpSpPr>
          <a:xfrm>
            <a:off x="10665696" y="2494486"/>
            <a:ext cx="1385469" cy="838830"/>
            <a:chOff x="8641080" y="3524683"/>
            <a:chExt cx="2006473" cy="1149296"/>
          </a:xfrm>
        </p:grpSpPr>
        <p:sp>
          <p:nvSpPr>
            <p:cNvPr id="2067" name="Rectangle 2066">
              <a:extLst>
                <a:ext uri="{FF2B5EF4-FFF2-40B4-BE49-F238E27FC236}">
                  <a16:creationId xmlns:a16="http://schemas.microsoft.com/office/drawing/2014/main" id="{9921C462-CFEF-4A45-A6D8-1FE02FD48955}"/>
                </a:ext>
              </a:extLst>
            </p:cNvPr>
            <p:cNvSpPr/>
            <p:nvPr/>
          </p:nvSpPr>
          <p:spPr>
            <a:xfrm>
              <a:off x="8641080" y="3524683"/>
              <a:ext cx="2000250" cy="11492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66" name="Picture 2065" descr="Icon&#10;&#10;Description automatically generated">
              <a:extLst>
                <a:ext uri="{FF2B5EF4-FFF2-40B4-BE49-F238E27FC236}">
                  <a16:creationId xmlns:a16="http://schemas.microsoft.com/office/drawing/2014/main" id="{5C8EF98E-2F6B-4706-9B96-88C5E0F7B0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34" b="16647"/>
            <a:stretch/>
          </p:blipFill>
          <p:spPr>
            <a:xfrm>
              <a:off x="8647303" y="3718559"/>
              <a:ext cx="2000250" cy="754381"/>
            </a:xfrm>
            <a:prstGeom prst="rect">
              <a:avLst/>
            </a:prstGeom>
          </p:spPr>
        </p:pic>
      </p:grpSp>
      <p:pic>
        <p:nvPicPr>
          <p:cNvPr id="2070" name="Picture 2069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293946B6-71A9-4253-8EE3-4FB8D463B04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7702" r="15876" b="27767"/>
          <a:stretch/>
        </p:blipFill>
        <p:spPr>
          <a:xfrm>
            <a:off x="8154286" y="3059253"/>
            <a:ext cx="1890001" cy="849579"/>
          </a:xfrm>
          <a:prstGeom prst="rect">
            <a:avLst/>
          </a:prstGeom>
        </p:spPr>
      </p:pic>
      <p:pic>
        <p:nvPicPr>
          <p:cNvPr id="2072" name="Picture 2071" descr="Logo, company name&#10;&#10;Description automatically generated">
            <a:extLst>
              <a:ext uri="{FF2B5EF4-FFF2-40B4-BE49-F238E27FC236}">
                <a16:creationId xmlns:a16="http://schemas.microsoft.com/office/drawing/2014/main" id="{D1D1D12D-FB2F-4E5E-B608-606654C376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79" y="4438876"/>
            <a:ext cx="1809435" cy="723774"/>
          </a:xfrm>
          <a:prstGeom prst="rect">
            <a:avLst/>
          </a:prstGeom>
        </p:spPr>
      </p:pic>
      <p:pic>
        <p:nvPicPr>
          <p:cNvPr id="2074" name="Picture 2073" descr="Logo, company name&#10;&#10;Description automatically generated">
            <a:extLst>
              <a:ext uri="{FF2B5EF4-FFF2-40B4-BE49-F238E27FC236}">
                <a16:creationId xmlns:a16="http://schemas.microsoft.com/office/drawing/2014/main" id="{C50DEA4D-E561-4CF1-8A00-0D2700047D1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8" r="19622"/>
          <a:stretch/>
        </p:blipFill>
        <p:spPr>
          <a:xfrm>
            <a:off x="7938114" y="5195865"/>
            <a:ext cx="1381172" cy="880227"/>
          </a:xfrm>
          <a:prstGeom prst="rect">
            <a:avLst/>
          </a:prstGeom>
        </p:spPr>
      </p:pic>
      <p:pic>
        <p:nvPicPr>
          <p:cNvPr id="2076" name="Picture 2075" descr="Logo, company name&#10;&#10;Description automatically generated">
            <a:extLst>
              <a:ext uri="{FF2B5EF4-FFF2-40B4-BE49-F238E27FC236}">
                <a16:creationId xmlns:a16="http://schemas.microsoft.com/office/drawing/2014/main" id="{B935279D-604F-4386-821F-F484B76F86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35" y="5548265"/>
            <a:ext cx="1845877" cy="516846"/>
          </a:xfrm>
          <a:prstGeom prst="rect">
            <a:avLst/>
          </a:prstGeom>
        </p:spPr>
      </p:pic>
      <p:pic>
        <p:nvPicPr>
          <p:cNvPr id="2078" name="Picture 2077">
            <a:extLst>
              <a:ext uri="{FF2B5EF4-FFF2-40B4-BE49-F238E27FC236}">
                <a16:creationId xmlns:a16="http://schemas.microsoft.com/office/drawing/2014/main" id="{77BCF9C4-06FE-416C-97CE-284719FC5B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5" y="4298812"/>
            <a:ext cx="1444269" cy="751975"/>
          </a:xfrm>
          <a:prstGeom prst="rect">
            <a:avLst/>
          </a:prstGeom>
        </p:spPr>
      </p:pic>
      <p:pic>
        <p:nvPicPr>
          <p:cNvPr id="2080" name="Picture 2079" descr="Icon&#10;&#10;Description automatically generated">
            <a:extLst>
              <a:ext uri="{FF2B5EF4-FFF2-40B4-BE49-F238E27FC236}">
                <a16:creationId xmlns:a16="http://schemas.microsoft.com/office/drawing/2014/main" id="{E37CA0A8-4E26-4604-B402-4BBA50B57BC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620" y="3542365"/>
            <a:ext cx="1905000" cy="476250"/>
          </a:xfrm>
          <a:prstGeom prst="rect">
            <a:avLst/>
          </a:prstGeom>
        </p:spPr>
      </p:pic>
      <p:pic>
        <p:nvPicPr>
          <p:cNvPr id="2082" name="Picture 2081" descr="Logo, company name&#10;&#10;Description automatically generated">
            <a:extLst>
              <a:ext uri="{FF2B5EF4-FFF2-40B4-BE49-F238E27FC236}">
                <a16:creationId xmlns:a16="http://schemas.microsoft.com/office/drawing/2014/main" id="{69A80337-D3DF-4CE0-A906-484E44A2498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1" b="32494"/>
          <a:stretch/>
        </p:blipFill>
        <p:spPr>
          <a:xfrm>
            <a:off x="9554104" y="5506830"/>
            <a:ext cx="2466975" cy="59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33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AAE36E-B0A1-4CE9-BEA3-614A715E8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769" y="2485605"/>
            <a:ext cx="9765001" cy="38930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350D9AC-AF43-499D-B5A5-5A3DB6FC1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285" y="800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Where do plastic debris in agriculture come from ? </a:t>
            </a:r>
          </a:p>
        </p:txBody>
      </p:sp>
    </p:spTree>
    <p:extLst>
      <p:ext uri="{BB962C8B-B14F-4D97-AF65-F5344CB8AC3E}">
        <p14:creationId xmlns:p14="http://schemas.microsoft.com/office/powerpoint/2010/main" val="2607629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48821F-291A-4B10-8DB8-C2FF16ECE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7635" y="231763"/>
            <a:ext cx="5591623" cy="1297115"/>
          </a:xfrm>
        </p:spPr>
        <p:txBody>
          <a:bodyPr anchor="t">
            <a:noAutofit/>
          </a:bodyPr>
          <a:lstStyle/>
          <a:p>
            <a:pPr algn="l"/>
            <a:r>
              <a:rPr lang="en-GB" sz="3600" dirty="0"/>
              <a:t>Thank you for your attention</a:t>
            </a:r>
            <a:br>
              <a:rPr lang="en-US" sz="2800" dirty="0"/>
            </a:b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9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1BF4BA-3BD8-43FE-8F4E-37ACC1171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1" y="3143850"/>
            <a:ext cx="4995459" cy="112398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pic>
        <p:nvPicPr>
          <p:cNvPr id="2050" name="Picture 2" descr="European Commission, official website">
            <a:extLst>
              <a:ext uri="{FF2B5EF4-FFF2-40B4-BE49-F238E27FC236}">
                <a16:creationId xmlns:a16="http://schemas.microsoft.com/office/drawing/2014/main" id="{51ABDD4A-E28D-4647-8E4C-E2E052FD5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999" y="6124462"/>
            <a:ext cx="289928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A7A0D0B-7262-4F00-877C-58139ABF0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878" y="6142218"/>
            <a:ext cx="1260000" cy="720000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13FDE161-383F-474A-8ACB-379B0C524F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" t="20968" r="10947" b="19245"/>
          <a:stretch/>
        </p:blipFill>
        <p:spPr>
          <a:xfrm>
            <a:off x="5981368" y="1680861"/>
            <a:ext cx="1154465" cy="687215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FDD5552D-A0CF-461F-B48A-4E4976A314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780" y="1052829"/>
            <a:ext cx="1084596" cy="1178207"/>
          </a:xfrm>
          <a:prstGeom prst="rect">
            <a:avLst/>
          </a:prstGeom>
        </p:spPr>
      </p:pic>
      <p:pic>
        <p:nvPicPr>
          <p:cNvPr id="27" name="Picture 2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BF3A5F7-DD0A-4F11-9BF2-484D0942B6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" t="5284" r="3290" b="5473"/>
          <a:stretch/>
        </p:blipFill>
        <p:spPr>
          <a:xfrm>
            <a:off x="6006573" y="3161658"/>
            <a:ext cx="1945887" cy="8404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A679CB7-93A6-4C68-B455-2A0B28B6F2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4" t="6178" r="19423" b="9923"/>
          <a:stretch/>
        </p:blipFill>
        <p:spPr>
          <a:xfrm>
            <a:off x="9582176" y="1035277"/>
            <a:ext cx="1267784" cy="1149296"/>
          </a:xfrm>
          <a:prstGeom prst="rect">
            <a:avLst/>
          </a:prstGeom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E05BF5B-93CD-4ED5-86D3-B4D82438BB5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" t="9395" r="7565" b="8651"/>
          <a:stretch/>
        </p:blipFill>
        <p:spPr>
          <a:xfrm>
            <a:off x="6046755" y="2382284"/>
            <a:ext cx="2238624" cy="667044"/>
          </a:xfrm>
          <a:prstGeom prst="rect">
            <a:avLst/>
          </a:prstGeom>
        </p:spPr>
      </p:pic>
      <p:pic>
        <p:nvPicPr>
          <p:cNvPr id="2054" name="Graphic 2053">
            <a:extLst>
              <a:ext uri="{FF2B5EF4-FFF2-40B4-BE49-F238E27FC236}">
                <a16:creationId xmlns:a16="http://schemas.microsoft.com/office/drawing/2014/main" id="{9227B231-690F-4B66-AC6B-F35AD83BCF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36281" y="1085169"/>
            <a:ext cx="2878252" cy="548667"/>
          </a:xfrm>
          <a:prstGeom prst="rect">
            <a:avLst/>
          </a:prstGeom>
        </p:spPr>
      </p:pic>
      <p:pic>
        <p:nvPicPr>
          <p:cNvPr id="2058" name="Picture 2057" descr="A picture containing text&#10;&#10;Description automatically generated">
            <a:extLst>
              <a:ext uri="{FF2B5EF4-FFF2-40B4-BE49-F238E27FC236}">
                <a16:creationId xmlns:a16="http://schemas.microsoft.com/office/drawing/2014/main" id="{D0A02C17-9AE8-4E95-842A-33B2E97BF4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960" y="1369124"/>
            <a:ext cx="1210301" cy="815734"/>
          </a:xfrm>
          <a:prstGeom prst="rect">
            <a:avLst/>
          </a:prstGeom>
        </p:spPr>
      </p:pic>
      <p:pic>
        <p:nvPicPr>
          <p:cNvPr id="2060" name="Picture 2059" descr="A picture containing text, clipart, clock&#10;&#10;Description automatically generated">
            <a:extLst>
              <a:ext uri="{FF2B5EF4-FFF2-40B4-BE49-F238E27FC236}">
                <a16:creationId xmlns:a16="http://schemas.microsoft.com/office/drawing/2014/main" id="{7D8A2BE3-BCEB-4506-8A18-0A8B52B67D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164" y="2430618"/>
            <a:ext cx="1622985" cy="427386"/>
          </a:xfrm>
          <a:prstGeom prst="rect">
            <a:avLst/>
          </a:prstGeom>
        </p:spPr>
      </p:pic>
      <p:pic>
        <p:nvPicPr>
          <p:cNvPr id="2062" name="Picture 2061" descr="A picture containing circle&#10;&#10;Description automatically generated">
            <a:extLst>
              <a:ext uri="{FF2B5EF4-FFF2-40B4-BE49-F238E27FC236}">
                <a16:creationId xmlns:a16="http://schemas.microsoft.com/office/drawing/2014/main" id="{81349B5A-E7F7-479B-B495-5DF64AC364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533" y="4203606"/>
            <a:ext cx="1908478" cy="838830"/>
          </a:xfrm>
          <a:prstGeom prst="rect">
            <a:avLst/>
          </a:prstGeom>
        </p:spPr>
      </p:pic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DF74107B-58F7-4132-A068-CAEB8A60FB9D}"/>
              </a:ext>
            </a:extLst>
          </p:cNvPr>
          <p:cNvGrpSpPr/>
          <p:nvPr/>
        </p:nvGrpSpPr>
        <p:grpSpPr>
          <a:xfrm>
            <a:off x="10665696" y="2494486"/>
            <a:ext cx="1385469" cy="838830"/>
            <a:chOff x="8641080" y="3524683"/>
            <a:chExt cx="2006473" cy="1149296"/>
          </a:xfrm>
        </p:grpSpPr>
        <p:sp>
          <p:nvSpPr>
            <p:cNvPr id="2067" name="Rectangle 2066">
              <a:extLst>
                <a:ext uri="{FF2B5EF4-FFF2-40B4-BE49-F238E27FC236}">
                  <a16:creationId xmlns:a16="http://schemas.microsoft.com/office/drawing/2014/main" id="{9921C462-CFEF-4A45-A6D8-1FE02FD48955}"/>
                </a:ext>
              </a:extLst>
            </p:cNvPr>
            <p:cNvSpPr/>
            <p:nvPr/>
          </p:nvSpPr>
          <p:spPr>
            <a:xfrm>
              <a:off x="8641080" y="3524683"/>
              <a:ext cx="2000250" cy="11492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66" name="Picture 2065" descr="Icon&#10;&#10;Description automatically generated">
              <a:extLst>
                <a:ext uri="{FF2B5EF4-FFF2-40B4-BE49-F238E27FC236}">
                  <a16:creationId xmlns:a16="http://schemas.microsoft.com/office/drawing/2014/main" id="{5C8EF98E-2F6B-4706-9B96-88C5E0F7B0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34" b="16647"/>
            <a:stretch/>
          </p:blipFill>
          <p:spPr>
            <a:xfrm>
              <a:off x="8647303" y="3718559"/>
              <a:ext cx="2000250" cy="754381"/>
            </a:xfrm>
            <a:prstGeom prst="rect">
              <a:avLst/>
            </a:prstGeom>
          </p:spPr>
        </p:pic>
      </p:grpSp>
      <p:pic>
        <p:nvPicPr>
          <p:cNvPr id="2070" name="Picture 2069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293946B6-71A9-4253-8EE3-4FB8D463B04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7702" r="15876" b="27767"/>
          <a:stretch/>
        </p:blipFill>
        <p:spPr>
          <a:xfrm>
            <a:off x="8154286" y="3059253"/>
            <a:ext cx="1890001" cy="849579"/>
          </a:xfrm>
          <a:prstGeom prst="rect">
            <a:avLst/>
          </a:prstGeom>
        </p:spPr>
      </p:pic>
      <p:pic>
        <p:nvPicPr>
          <p:cNvPr id="2072" name="Picture 2071" descr="Logo, company name&#10;&#10;Description automatically generated">
            <a:extLst>
              <a:ext uri="{FF2B5EF4-FFF2-40B4-BE49-F238E27FC236}">
                <a16:creationId xmlns:a16="http://schemas.microsoft.com/office/drawing/2014/main" id="{D1D1D12D-FB2F-4E5E-B608-606654C376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79" y="4438876"/>
            <a:ext cx="1809435" cy="723774"/>
          </a:xfrm>
          <a:prstGeom prst="rect">
            <a:avLst/>
          </a:prstGeom>
        </p:spPr>
      </p:pic>
      <p:pic>
        <p:nvPicPr>
          <p:cNvPr id="2074" name="Picture 2073" descr="Logo, company name&#10;&#10;Description automatically generated">
            <a:extLst>
              <a:ext uri="{FF2B5EF4-FFF2-40B4-BE49-F238E27FC236}">
                <a16:creationId xmlns:a16="http://schemas.microsoft.com/office/drawing/2014/main" id="{C50DEA4D-E561-4CF1-8A00-0D2700047D1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8" r="19622"/>
          <a:stretch/>
        </p:blipFill>
        <p:spPr>
          <a:xfrm>
            <a:off x="7938114" y="5195865"/>
            <a:ext cx="1381172" cy="880227"/>
          </a:xfrm>
          <a:prstGeom prst="rect">
            <a:avLst/>
          </a:prstGeom>
        </p:spPr>
      </p:pic>
      <p:pic>
        <p:nvPicPr>
          <p:cNvPr id="2076" name="Picture 2075" descr="Logo, company name&#10;&#10;Description automatically generated">
            <a:extLst>
              <a:ext uri="{FF2B5EF4-FFF2-40B4-BE49-F238E27FC236}">
                <a16:creationId xmlns:a16="http://schemas.microsoft.com/office/drawing/2014/main" id="{B935279D-604F-4386-821F-F484B76F86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35" y="5548265"/>
            <a:ext cx="1845877" cy="516846"/>
          </a:xfrm>
          <a:prstGeom prst="rect">
            <a:avLst/>
          </a:prstGeom>
        </p:spPr>
      </p:pic>
      <p:pic>
        <p:nvPicPr>
          <p:cNvPr id="2078" name="Picture 2077">
            <a:extLst>
              <a:ext uri="{FF2B5EF4-FFF2-40B4-BE49-F238E27FC236}">
                <a16:creationId xmlns:a16="http://schemas.microsoft.com/office/drawing/2014/main" id="{77BCF9C4-06FE-416C-97CE-284719FC5B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5" y="4298812"/>
            <a:ext cx="1444269" cy="751975"/>
          </a:xfrm>
          <a:prstGeom prst="rect">
            <a:avLst/>
          </a:prstGeom>
        </p:spPr>
      </p:pic>
      <p:pic>
        <p:nvPicPr>
          <p:cNvPr id="2080" name="Picture 2079" descr="Icon&#10;&#10;Description automatically generated">
            <a:extLst>
              <a:ext uri="{FF2B5EF4-FFF2-40B4-BE49-F238E27FC236}">
                <a16:creationId xmlns:a16="http://schemas.microsoft.com/office/drawing/2014/main" id="{E37CA0A8-4E26-4604-B402-4BBA50B57BC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620" y="3542365"/>
            <a:ext cx="1905000" cy="476250"/>
          </a:xfrm>
          <a:prstGeom prst="rect">
            <a:avLst/>
          </a:prstGeom>
        </p:spPr>
      </p:pic>
      <p:pic>
        <p:nvPicPr>
          <p:cNvPr id="2082" name="Picture 2081" descr="Logo, company name&#10;&#10;Description automatically generated">
            <a:extLst>
              <a:ext uri="{FF2B5EF4-FFF2-40B4-BE49-F238E27FC236}">
                <a16:creationId xmlns:a16="http://schemas.microsoft.com/office/drawing/2014/main" id="{69A80337-D3DF-4CE0-A906-484E44A2498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1" b="32494"/>
          <a:stretch/>
        </p:blipFill>
        <p:spPr>
          <a:xfrm>
            <a:off x="9554104" y="5506830"/>
            <a:ext cx="2466975" cy="59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38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5678FD-C1AD-48B3-A4FD-91B3280F86AB}"/>
              </a:ext>
            </a:extLst>
          </p:cNvPr>
          <p:cNvSpPr/>
          <p:nvPr/>
        </p:nvSpPr>
        <p:spPr>
          <a:xfrm>
            <a:off x="4625084" y="6308209"/>
            <a:ext cx="2941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7F7F7F"/>
                </a:solidFill>
                <a:latin typeface="TimesNewRomanPS-BoldMT"/>
              </a:rPr>
              <a:t>IPR management </a:t>
            </a:r>
            <a:r>
              <a:rPr lang="fr-FR" b="1" dirty="0" err="1">
                <a:solidFill>
                  <a:srgbClr val="7F7F7F"/>
                </a:solidFill>
                <a:latin typeface="TimesNewRomanPS-BoldMT"/>
              </a:rPr>
              <a:t>principles</a:t>
            </a: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0F34EC-56D2-43CF-9112-05689CC5C382}"/>
              </a:ext>
            </a:extLst>
          </p:cNvPr>
          <p:cNvGrpSpPr/>
          <p:nvPr/>
        </p:nvGrpSpPr>
        <p:grpSpPr>
          <a:xfrm>
            <a:off x="532435" y="2187615"/>
            <a:ext cx="10821365" cy="3540289"/>
            <a:chOff x="532435" y="2187615"/>
            <a:chExt cx="10821365" cy="35402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E43FA75-114B-462B-B07F-5635E6101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7094" y="2274683"/>
              <a:ext cx="10776706" cy="345322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1620396-36FC-4B34-A263-CD680D7CB395}"/>
                </a:ext>
              </a:extLst>
            </p:cNvPr>
            <p:cNvSpPr/>
            <p:nvPr/>
          </p:nvSpPr>
          <p:spPr>
            <a:xfrm>
              <a:off x="532435" y="2187615"/>
              <a:ext cx="8252750" cy="2083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75100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EE4D0-4FCB-4CC6-9087-706C027A5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92C80-BAAD-45D0-BAE1-2E024ECB8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65125"/>
            <a:ext cx="12359959" cy="64060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5942C4-63E9-4E2F-BC44-38313AE1189E}"/>
              </a:ext>
            </a:extLst>
          </p:cNvPr>
          <p:cNvSpPr/>
          <p:nvPr/>
        </p:nvSpPr>
        <p:spPr>
          <a:xfrm>
            <a:off x="0" y="-4207"/>
            <a:ext cx="2364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7F7F7F"/>
                </a:solidFill>
                <a:latin typeface="TimesNewRomanPS-BoldMT"/>
              </a:rPr>
              <a:t>MINAGRIS data flow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6934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340629-67C4-4C34-9098-840EDAF4632C}"/>
              </a:ext>
            </a:extLst>
          </p:cNvPr>
          <p:cNvSpPr/>
          <p:nvPr/>
        </p:nvSpPr>
        <p:spPr>
          <a:xfrm>
            <a:off x="0" y="0"/>
            <a:ext cx="2514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F7F7F"/>
                </a:solidFill>
                <a:latin typeface="TimesNewRomanPS-BoldMT"/>
              </a:rPr>
              <a:t>MINAGRIS Work Plan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D70246-58AA-430A-A76B-E9CBB73943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27" b="2280"/>
          <a:stretch/>
        </p:blipFill>
        <p:spPr>
          <a:xfrm>
            <a:off x="0" y="369332"/>
            <a:ext cx="12199358" cy="536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95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582B7-7E22-4D5C-B120-A4C821CA5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1F234-E51D-4305-B70D-55AF22D37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A22FD3-289C-4AFC-9CF6-4CB426BAD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9613"/>
            <a:ext cx="12183113" cy="72325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ECBC97-AFFB-47B9-BD65-CE43A3BA4E87}"/>
              </a:ext>
            </a:extLst>
          </p:cNvPr>
          <p:cNvSpPr/>
          <p:nvPr/>
        </p:nvSpPr>
        <p:spPr>
          <a:xfrm>
            <a:off x="8887" y="0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7F7F7F"/>
                </a:solidFill>
                <a:latin typeface="TimesNewRomanPS-BoldMT"/>
              </a:rPr>
              <a:t>Pert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9543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F3F29D-25B1-487F-B767-B99095991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481" y="2169000"/>
            <a:ext cx="6321037" cy="2520000"/>
          </a:xfrm>
          <a:prstGeom prst="rect">
            <a:avLst/>
          </a:prstGeom>
        </p:spPr>
      </p:pic>
      <p:pic>
        <p:nvPicPr>
          <p:cNvPr id="6" name="Picture 41">
            <a:extLst>
              <a:ext uri="{FF2B5EF4-FFF2-40B4-BE49-F238E27FC236}">
                <a16:creationId xmlns:a16="http://schemas.microsoft.com/office/drawing/2014/main" id="{7AFE81C2-D99A-4213-AC37-5C742D6A2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4" b="2980"/>
          <a:stretch>
            <a:fillRect/>
          </a:stretch>
        </p:blipFill>
        <p:spPr bwMode="auto">
          <a:xfrm>
            <a:off x="1" y="-8723"/>
            <a:ext cx="324174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CC5B8A5-1324-49B2-AB66-BD9FCB11E33A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862" y="-10456"/>
            <a:ext cx="324174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6FDC78-3010-4134-A367-31FF4DCC8969}"/>
              </a:ext>
            </a:extLst>
          </p:cNvPr>
          <p:cNvSpPr txBox="1"/>
          <p:nvPr/>
        </p:nvSpPr>
        <p:spPr>
          <a:xfrm>
            <a:off x="101600" y="2169000"/>
            <a:ext cx="2274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Greenhouses</a:t>
            </a:r>
          </a:p>
          <a:p>
            <a:pPr algn="ctr"/>
            <a:r>
              <a:rPr lang="en-GB" dirty="0"/>
              <a:t>“the sea of plastic”</a:t>
            </a:r>
          </a:p>
          <a:p>
            <a:pPr algn="ctr"/>
            <a:r>
              <a:rPr lang="en-GB" dirty="0"/>
              <a:t>Almeria (South Spain) </a:t>
            </a:r>
          </a:p>
        </p:txBody>
      </p:sp>
    </p:spTree>
    <p:extLst>
      <p:ext uri="{BB962C8B-B14F-4D97-AF65-F5344CB8AC3E}">
        <p14:creationId xmlns:p14="http://schemas.microsoft.com/office/powerpoint/2010/main" val="1322153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F3F29D-25B1-487F-B767-B99095991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481" y="2169000"/>
            <a:ext cx="6321037" cy="2520000"/>
          </a:xfrm>
          <a:prstGeom prst="rect">
            <a:avLst/>
          </a:prstGeom>
        </p:spPr>
      </p:pic>
      <p:pic>
        <p:nvPicPr>
          <p:cNvPr id="6" name="Picture 41">
            <a:extLst>
              <a:ext uri="{FF2B5EF4-FFF2-40B4-BE49-F238E27FC236}">
                <a16:creationId xmlns:a16="http://schemas.microsoft.com/office/drawing/2014/main" id="{7AFE81C2-D99A-4213-AC37-5C742D6A2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4" b="2980"/>
          <a:stretch>
            <a:fillRect/>
          </a:stretch>
        </p:blipFill>
        <p:spPr bwMode="auto">
          <a:xfrm>
            <a:off x="1" y="-8723"/>
            <a:ext cx="324174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CC5B8A5-1324-49B2-AB66-BD9FCB11E33A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862" y="-10456"/>
            <a:ext cx="324174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6FDC78-3010-4134-A367-31FF4DCC8969}"/>
              </a:ext>
            </a:extLst>
          </p:cNvPr>
          <p:cNvSpPr txBox="1"/>
          <p:nvPr/>
        </p:nvSpPr>
        <p:spPr>
          <a:xfrm>
            <a:off x="101600" y="2169000"/>
            <a:ext cx="2274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Greenhouses</a:t>
            </a:r>
          </a:p>
          <a:p>
            <a:pPr algn="ctr"/>
            <a:r>
              <a:rPr lang="en-GB" dirty="0"/>
              <a:t>“the see of plastic”</a:t>
            </a:r>
          </a:p>
          <a:p>
            <a:pPr algn="ctr"/>
            <a:r>
              <a:rPr lang="en-GB" dirty="0"/>
              <a:t>Almeria (South Spain) </a:t>
            </a:r>
          </a:p>
        </p:txBody>
      </p:sp>
      <p:pic>
        <p:nvPicPr>
          <p:cNvPr id="8" name="Afbeelding 12">
            <a:extLst>
              <a:ext uri="{FF2B5EF4-FFF2-40B4-BE49-F238E27FC236}">
                <a16:creationId xmlns:a16="http://schemas.microsoft.com/office/drawing/2014/main" id="{54946507-146B-4079-9C04-8B0E1240B0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2" r="28280" b="48080"/>
          <a:stretch/>
        </p:blipFill>
        <p:spPr>
          <a:xfrm>
            <a:off x="73979" y="4689000"/>
            <a:ext cx="2415221" cy="2121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4EBECD-764E-4929-9234-DE6B4EEE214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614" y="4698000"/>
            <a:ext cx="4096385" cy="2160000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C90528-C77E-47CE-B3BB-96720A16C1AB}"/>
              </a:ext>
            </a:extLst>
          </p:cNvPr>
          <p:cNvSpPr txBox="1"/>
          <p:nvPr/>
        </p:nvSpPr>
        <p:spPr>
          <a:xfrm>
            <a:off x="519664" y="4328668"/>
            <a:ext cx="143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Plastic mulch</a:t>
            </a:r>
          </a:p>
        </p:txBody>
      </p:sp>
    </p:spTree>
    <p:extLst>
      <p:ext uri="{BB962C8B-B14F-4D97-AF65-F5344CB8AC3E}">
        <p14:creationId xmlns:p14="http://schemas.microsoft.com/office/powerpoint/2010/main" val="3110260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F3F29D-25B1-487F-B767-B99095991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481" y="2169000"/>
            <a:ext cx="6321037" cy="2520000"/>
          </a:xfrm>
          <a:prstGeom prst="rect">
            <a:avLst/>
          </a:prstGeom>
        </p:spPr>
      </p:pic>
      <p:pic>
        <p:nvPicPr>
          <p:cNvPr id="6" name="Picture 41">
            <a:extLst>
              <a:ext uri="{FF2B5EF4-FFF2-40B4-BE49-F238E27FC236}">
                <a16:creationId xmlns:a16="http://schemas.microsoft.com/office/drawing/2014/main" id="{7AFE81C2-D99A-4213-AC37-5C742D6A2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4" b="2980"/>
          <a:stretch>
            <a:fillRect/>
          </a:stretch>
        </p:blipFill>
        <p:spPr bwMode="auto">
          <a:xfrm>
            <a:off x="1" y="-8723"/>
            <a:ext cx="324174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CC5B8A5-1324-49B2-AB66-BD9FCB11E33A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862" y="-10456"/>
            <a:ext cx="324174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6FDC78-3010-4134-A367-31FF4DCC8969}"/>
              </a:ext>
            </a:extLst>
          </p:cNvPr>
          <p:cNvSpPr txBox="1"/>
          <p:nvPr/>
        </p:nvSpPr>
        <p:spPr>
          <a:xfrm>
            <a:off x="101600" y="2169000"/>
            <a:ext cx="2274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Greenhouses</a:t>
            </a:r>
          </a:p>
          <a:p>
            <a:pPr algn="ctr"/>
            <a:r>
              <a:rPr lang="en-GB" dirty="0"/>
              <a:t>“the see of plastic”</a:t>
            </a:r>
          </a:p>
          <a:p>
            <a:pPr algn="ctr"/>
            <a:r>
              <a:rPr lang="en-GB" dirty="0"/>
              <a:t>Almeria (South Spain) </a:t>
            </a:r>
          </a:p>
        </p:txBody>
      </p:sp>
      <p:pic>
        <p:nvPicPr>
          <p:cNvPr id="8" name="Afbeelding 12">
            <a:extLst>
              <a:ext uri="{FF2B5EF4-FFF2-40B4-BE49-F238E27FC236}">
                <a16:creationId xmlns:a16="http://schemas.microsoft.com/office/drawing/2014/main" id="{54946507-146B-4079-9C04-8B0E1240B0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2" r="28280" b="48080"/>
          <a:stretch/>
        </p:blipFill>
        <p:spPr>
          <a:xfrm>
            <a:off x="73979" y="4689000"/>
            <a:ext cx="2415221" cy="2121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4EBECD-764E-4929-9234-DE6B4EEE214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614" y="4698000"/>
            <a:ext cx="4096385" cy="2160000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C90528-C77E-47CE-B3BB-96720A16C1AB}"/>
              </a:ext>
            </a:extLst>
          </p:cNvPr>
          <p:cNvSpPr txBox="1"/>
          <p:nvPr/>
        </p:nvSpPr>
        <p:spPr>
          <a:xfrm>
            <a:off x="519664" y="4328668"/>
            <a:ext cx="143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Plastic mulch</a:t>
            </a:r>
          </a:p>
        </p:txBody>
      </p:sp>
      <p:pic>
        <p:nvPicPr>
          <p:cNvPr id="11" name="Picture 10" descr="A picture containing outdoor, ground, sky, mountain&#10;&#10;Description automatically generated">
            <a:extLst>
              <a:ext uri="{FF2B5EF4-FFF2-40B4-BE49-F238E27FC236}">
                <a16:creationId xmlns:a16="http://schemas.microsoft.com/office/drawing/2014/main" id="{9CE0D1BB-CF3C-4287-A88B-B7FFD934B5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20" y="-10456"/>
            <a:ext cx="2880000" cy="216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96AA0E-521E-4BEC-9E3E-2A711C2A1D8C}"/>
              </a:ext>
            </a:extLst>
          </p:cNvPr>
          <p:cNvSpPr txBox="1"/>
          <p:nvPr/>
        </p:nvSpPr>
        <p:spPr>
          <a:xfrm>
            <a:off x="8870020" y="102108"/>
            <a:ext cx="102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Compost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2C8624-A0C7-48AC-ADBE-9AF34B52A0B1}"/>
              </a:ext>
            </a:extLst>
          </p:cNvPr>
          <p:cNvSpPr txBox="1"/>
          <p:nvPr/>
        </p:nvSpPr>
        <p:spPr>
          <a:xfrm>
            <a:off x="10130846" y="102108"/>
            <a:ext cx="1871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Organic fertilizers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D77C4E-2F83-43F4-BA35-DC43F4CAA1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3252"/>
          <a:stretch/>
        </p:blipFill>
        <p:spPr>
          <a:xfrm>
            <a:off x="8998754" y="792640"/>
            <a:ext cx="3119267" cy="3429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674B3A-69C1-4039-BEE5-AB8C39AEA4BE}"/>
              </a:ext>
            </a:extLst>
          </p:cNvPr>
          <p:cNvSpPr txBox="1"/>
          <p:nvPr/>
        </p:nvSpPr>
        <p:spPr>
          <a:xfrm>
            <a:off x="9777343" y="417518"/>
            <a:ext cx="1562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Sewage sludge</a:t>
            </a:r>
          </a:p>
        </p:txBody>
      </p:sp>
    </p:spTree>
    <p:extLst>
      <p:ext uri="{BB962C8B-B14F-4D97-AF65-F5344CB8AC3E}">
        <p14:creationId xmlns:p14="http://schemas.microsoft.com/office/powerpoint/2010/main" val="618474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F3F29D-25B1-487F-B767-B99095991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481" y="2169000"/>
            <a:ext cx="6321037" cy="2520000"/>
          </a:xfrm>
          <a:prstGeom prst="rect">
            <a:avLst/>
          </a:prstGeom>
        </p:spPr>
      </p:pic>
      <p:pic>
        <p:nvPicPr>
          <p:cNvPr id="6" name="Picture 41">
            <a:extLst>
              <a:ext uri="{FF2B5EF4-FFF2-40B4-BE49-F238E27FC236}">
                <a16:creationId xmlns:a16="http://schemas.microsoft.com/office/drawing/2014/main" id="{7AFE81C2-D99A-4213-AC37-5C742D6A2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4" b="2980"/>
          <a:stretch>
            <a:fillRect/>
          </a:stretch>
        </p:blipFill>
        <p:spPr bwMode="auto">
          <a:xfrm>
            <a:off x="1" y="-8723"/>
            <a:ext cx="324174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CC5B8A5-1324-49B2-AB66-BD9FCB11E33A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862" y="-10456"/>
            <a:ext cx="324174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6FDC78-3010-4134-A367-31FF4DCC8969}"/>
              </a:ext>
            </a:extLst>
          </p:cNvPr>
          <p:cNvSpPr txBox="1"/>
          <p:nvPr/>
        </p:nvSpPr>
        <p:spPr>
          <a:xfrm>
            <a:off x="101600" y="2169000"/>
            <a:ext cx="2274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Greenhouses</a:t>
            </a:r>
          </a:p>
          <a:p>
            <a:pPr algn="ctr"/>
            <a:r>
              <a:rPr lang="en-GB" dirty="0"/>
              <a:t>“the see of plastic”</a:t>
            </a:r>
          </a:p>
          <a:p>
            <a:pPr algn="ctr"/>
            <a:r>
              <a:rPr lang="en-GB" dirty="0"/>
              <a:t>Almeria (South Spain) </a:t>
            </a:r>
          </a:p>
        </p:txBody>
      </p:sp>
      <p:pic>
        <p:nvPicPr>
          <p:cNvPr id="8" name="Afbeelding 12">
            <a:extLst>
              <a:ext uri="{FF2B5EF4-FFF2-40B4-BE49-F238E27FC236}">
                <a16:creationId xmlns:a16="http://schemas.microsoft.com/office/drawing/2014/main" id="{54946507-146B-4079-9C04-8B0E1240B0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2" r="28280" b="48080"/>
          <a:stretch/>
        </p:blipFill>
        <p:spPr>
          <a:xfrm>
            <a:off x="73979" y="4689000"/>
            <a:ext cx="2415221" cy="2121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4EBECD-764E-4929-9234-DE6B4EEE214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614" y="4698000"/>
            <a:ext cx="4096385" cy="2160000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C90528-C77E-47CE-B3BB-96720A16C1AB}"/>
              </a:ext>
            </a:extLst>
          </p:cNvPr>
          <p:cNvSpPr txBox="1"/>
          <p:nvPr/>
        </p:nvSpPr>
        <p:spPr>
          <a:xfrm>
            <a:off x="519664" y="4328668"/>
            <a:ext cx="143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Plastic mulch</a:t>
            </a:r>
          </a:p>
        </p:txBody>
      </p:sp>
      <p:pic>
        <p:nvPicPr>
          <p:cNvPr id="11" name="Picture 10" descr="A picture containing outdoor, ground, sky, mountain&#10;&#10;Description automatically generated">
            <a:extLst>
              <a:ext uri="{FF2B5EF4-FFF2-40B4-BE49-F238E27FC236}">
                <a16:creationId xmlns:a16="http://schemas.microsoft.com/office/drawing/2014/main" id="{9CE0D1BB-CF3C-4287-A88B-B7FFD934B5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20" y="-10456"/>
            <a:ext cx="2880000" cy="216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96AA0E-521E-4BEC-9E3E-2A711C2A1D8C}"/>
              </a:ext>
            </a:extLst>
          </p:cNvPr>
          <p:cNvSpPr txBox="1"/>
          <p:nvPr/>
        </p:nvSpPr>
        <p:spPr>
          <a:xfrm>
            <a:off x="8870020" y="102108"/>
            <a:ext cx="102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Compost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BB9691-3656-4248-92EF-746EE5CB21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3252"/>
          <a:stretch/>
        </p:blipFill>
        <p:spPr>
          <a:xfrm>
            <a:off x="8998754" y="792640"/>
            <a:ext cx="3119267" cy="3429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407306-E781-48AA-8F0D-AD71DBDEF1BC}"/>
              </a:ext>
            </a:extLst>
          </p:cNvPr>
          <p:cNvSpPr txBox="1"/>
          <p:nvPr/>
        </p:nvSpPr>
        <p:spPr>
          <a:xfrm>
            <a:off x="9777343" y="417518"/>
            <a:ext cx="1562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Sewage sludge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2C8624-A0C7-48AC-ADBE-9AF34B52A0B1}"/>
              </a:ext>
            </a:extLst>
          </p:cNvPr>
          <p:cNvSpPr txBox="1"/>
          <p:nvPr/>
        </p:nvSpPr>
        <p:spPr>
          <a:xfrm>
            <a:off x="10130846" y="102108"/>
            <a:ext cx="1871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Organic fertilizers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8E9D7D-1675-497C-A91F-1375323E0184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885" y="4689000"/>
            <a:ext cx="6000115" cy="2218690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0CA015-28BF-4F64-8C8D-AC215A2CFC5E}"/>
              </a:ext>
            </a:extLst>
          </p:cNvPr>
          <p:cNvSpPr txBox="1"/>
          <p:nvPr/>
        </p:nvSpPr>
        <p:spPr>
          <a:xfrm>
            <a:off x="9616948" y="4319668"/>
            <a:ext cx="1882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Other plastic uses</a:t>
            </a:r>
          </a:p>
        </p:txBody>
      </p:sp>
    </p:spTree>
    <p:extLst>
      <p:ext uri="{BB962C8B-B14F-4D97-AF65-F5344CB8AC3E}">
        <p14:creationId xmlns:p14="http://schemas.microsoft.com/office/powerpoint/2010/main" val="2392023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350D9AC-AF43-499D-B5A5-5A3DB6FC1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285" y="8001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What are plastic made of ? </a:t>
            </a:r>
          </a:p>
        </p:txBody>
      </p:sp>
      <p:pic>
        <p:nvPicPr>
          <p:cNvPr id="9" name="image1.jpg">
            <a:extLst>
              <a:ext uri="{FF2B5EF4-FFF2-40B4-BE49-F238E27FC236}">
                <a16:creationId xmlns:a16="http://schemas.microsoft.com/office/drawing/2014/main" id="{4A04E29B-6866-44C7-BC52-1A0D85799EE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164934" y="2352327"/>
            <a:ext cx="5862132" cy="4505674"/>
          </a:xfrm>
          <a:prstGeom prst="rect">
            <a:avLst/>
          </a:prstGeom>
          <a:ln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519403-A6D3-4F7C-925A-52458B520F03}"/>
              </a:ext>
            </a:extLst>
          </p:cNvPr>
          <p:cNvSpPr txBox="1"/>
          <p:nvPr/>
        </p:nvSpPr>
        <p:spPr>
          <a:xfrm>
            <a:off x="355601" y="2667198"/>
            <a:ext cx="3377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A diversity of plastic polymers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F8E65D-CF42-414C-9F36-5530AE0BE2B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1" b="22406"/>
          <a:stretch/>
        </p:blipFill>
        <p:spPr bwMode="auto">
          <a:xfrm>
            <a:off x="1809714" y="5778500"/>
            <a:ext cx="1923415" cy="1079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3B91AE-4E89-4E27-9982-4D9B32F47996}"/>
              </a:ext>
            </a:extLst>
          </p:cNvPr>
          <p:cNvSpPr txBox="1"/>
          <p:nvPr/>
        </p:nvSpPr>
        <p:spPr>
          <a:xfrm>
            <a:off x="1958285" y="5570834"/>
            <a:ext cx="1636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Polyethylene (PE)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F63387-C3DB-4ED3-8151-F4040EB83A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641"/>
          <a:stretch/>
        </p:blipFill>
        <p:spPr>
          <a:xfrm>
            <a:off x="4233191" y="5958000"/>
            <a:ext cx="749741" cy="900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B691247-EC41-46B6-AABD-A974D96F49DD}"/>
              </a:ext>
            </a:extLst>
          </p:cNvPr>
          <p:cNvSpPr/>
          <p:nvPr/>
        </p:nvSpPr>
        <p:spPr>
          <a:xfrm>
            <a:off x="3716818" y="5570834"/>
            <a:ext cx="17615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Polypropylene (PP)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D9AC3F-4361-45A6-94DF-B9179C1E57F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167" y="2585339"/>
            <a:ext cx="944880" cy="1079500"/>
          </a:xfrm>
          <a:prstGeom prst="rect">
            <a:avLst/>
          </a:prstGeom>
          <a:noFill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CBA1EE-3C0D-499A-8DB9-AEAA5219E593}"/>
              </a:ext>
            </a:extLst>
          </p:cNvPr>
          <p:cNvSpPr/>
          <p:nvPr/>
        </p:nvSpPr>
        <p:spPr>
          <a:xfrm>
            <a:off x="7782694" y="2377029"/>
            <a:ext cx="18348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Polylactic acid (PLA)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462636-D9E4-4725-B69D-7ACA6BFE6A61}"/>
              </a:ext>
            </a:extLst>
          </p:cNvPr>
          <p:cNvSpPr/>
          <p:nvPr/>
        </p:nvSpPr>
        <p:spPr>
          <a:xfrm>
            <a:off x="7986433" y="3703192"/>
            <a:ext cx="4312670" cy="17543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Biodegradation is not only an intrinsic property of the plastic! It also depends 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Humidity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Solar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Soil microbiome activity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FDB4B00-0FE6-4BF1-9DC6-B2416514F4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6433" y="5819142"/>
            <a:ext cx="3265747" cy="109551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C35E54-79EB-47F7-BB95-8C7AEDDDF1F9}"/>
              </a:ext>
            </a:extLst>
          </p:cNvPr>
          <p:cNvSpPr/>
          <p:nvPr/>
        </p:nvSpPr>
        <p:spPr>
          <a:xfrm>
            <a:off x="7879330" y="5570834"/>
            <a:ext cx="37856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Polybutylene adipate terephthalate (PBAT)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C2560C-89CB-4DDE-9117-70D8E7FB9835}"/>
              </a:ext>
            </a:extLst>
          </p:cNvPr>
          <p:cNvSpPr txBox="1"/>
          <p:nvPr/>
        </p:nvSpPr>
        <p:spPr>
          <a:xfrm>
            <a:off x="794158" y="3188235"/>
            <a:ext cx="2922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Polyethylene terephthalate </a:t>
            </a:r>
            <a:r>
              <a:rPr lang="en-GB" sz="1600" dirty="0"/>
              <a:t>(PET)</a:t>
            </a:r>
          </a:p>
        </p:txBody>
      </p:sp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7C3D947F-C4A3-4787-AF43-116674DF88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31" y="3486849"/>
            <a:ext cx="1660864" cy="73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5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3" grpId="0" animBg="1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350D9AC-AF43-499D-B5A5-5A3DB6FC1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285" y="8001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What are plastic made of 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519403-A6D3-4F7C-925A-52458B520F03}"/>
              </a:ext>
            </a:extLst>
          </p:cNvPr>
          <p:cNvSpPr txBox="1"/>
          <p:nvPr/>
        </p:nvSpPr>
        <p:spPr>
          <a:xfrm>
            <a:off x="355601" y="2667198"/>
            <a:ext cx="23307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A diversity of plastic</a:t>
            </a:r>
          </a:p>
          <a:p>
            <a:r>
              <a:rPr lang="en-GB" sz="2000" b="1" dirty="0"/>
              <a:t>additives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7F80B1B-EB68-4FC4-87DA-9001D58CE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592" y="2460314"/>
            <a:ext cx="5876817" cy="43976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9F2704-9589-4910-B553-D94247758DDC}"/>
              </a:ext>
            </a:extLst>
          </p:cNvPr>
          <p:cNvSpPr/>
          <p:nvPr/>
        </p:nvSpPr>
        <p:spPr>
          <a:xfrm>
            <a:off x="9034409" y="6286646"/>
            <a:ext cx="317510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Burgos-Aceves et al 2021</a:t>
            </a:r>
          </a:p>
          <a:p>
            <a:r>
              <a:rPr lang="en-US" sz="1200" dirty="0">
                <a:hlinkClick r:id="rId4" tooltip="Persistent link using digital object identifier"/>
              </a:rPr>
              <a:t>https://doi.org/10.1016/j.jhazmat.2020.124114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923437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350D9AC-AF43-499D-B5A5-5A3DB6FC1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285" y="8001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The objectives of the MINAGRIS project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19071E-62CC-42AB-890D-2A904F7C3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606" y="2529840"/>
            <a:ext cx="7937015" cy="43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02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5086A9791F2C4D996CAF0AF71E3AB2" ma:contentTypeVersion="14" ma:contentTypeDescription="Een nieuw document maken." ma:contentTypeScope="" ma:versionID="743caa84ed23f4e2ddea93b01d3e8b50">
  <xsd:schema xmlns:xsd="http://www.w3.org/2001/XMLSchema" xmlns:xs="http://www.w3.org/2001/XMLSchema" xmlns:p="http://schemas.microsoft.com/office/2006/metadata/properties" xmlns:ns3="11537154-04ff-4d83-9fa3-9daf55147dad" xmlns:ns4="47c1ac76-23e3-41ad-a108-2f45826c6796" targetNamespace="http://schemas.microsoft.com/office/2006/metadata/properties" ma:root="true" ma:fieldsID="ab7526e868cebd40ab1e91911e406740" ns3:_="" ns4:_="">
    <xsd:import namespace="11537154-04ff-4d83-9fa3-9daf55147dad"/>
    <xsd:import namespace="47c1ac76-23e3-41ad-a108-2f45826c679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537154-04ff-4d83-9fa3-9daf55147d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c1ac76-23e3-41ad-a108-2f45826c679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9609D2F-4E92-4A85-A0DA-334C3C80B4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537154-04ff-4d83-9fa3-9daf55147dad"/>
    <ds:schemaRef ds:uri="47c1ac76-23e3-41ad-a108-2f45826c67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9DCA777-9207-41ED-A036-46D2207C20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40FBB1-5E0F-4EE9-AE42-61DB3550B511}">
  <ds:schemaRefs>
    <ds:schemaRef ds:uri="11537154-04ff-4d83-9fa3-9daf55147da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7c1ac76-23e3-41ad-a108-2f45826c6796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611</TotalTime>
  <Words>357</Words>
  <Application>Microsoft Office PowerPoint</Application>
  <PresentationFormat>Widescreen</PresentationFormat>
  <Paragraphs>70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TimesNewRomanPS-BoldMT</vt:lpstr>
      <vt:lpstr>Office Theme</vt:lpstr>
      <vt:lpstr>MIcro- and NAno-Plastics in AGRIcultural Soils: </vt:lpstr>
      <vt:lpstr>Where do plastic debris in agriculture come from ? </vt:lpstr>
      <vt:lpstr>PowerPoint Presentation</vt:lpstr>
      <vt:lpstr>PowerPoint Presentation</vt:lpstr>
      <vt:lpstr>PowerPoint Presentation</vt:lpstr>
      <vt:lpstr>PowerPoint Presentation</vt:lpstr>
      <vt:lpstr>What are plastic made of ? </vt:lpstr>
      <vt:lpstr>What are plastic made of ? </vt:lpstr>
      <vt:lpstr>The objectives of the MINAGRIS project</vt:lpstr>
      <vt:lpstr>PowerPoint Presentation</vt:lpstr>
      <vt:lpstr>PowerPoint Presentation</vt:lpstr>
      <vt:lpstr>PowerPoint Presentation</vt:lpstr>
      <vt:lpstr>PowerPoint Presentation</vt:lpstr>
      <vt:lpstr>11 Case Study Sites covering the 6 main biogeographical regions in Europe</vt:lpstr>
      <vt:lpstr>Multi-actor and inclusive research, with and for the farmers: Multi-Actor Platform setup</vt:lpstr>
      <vt:lpstr>Nine work packages linked to fulfil the objectives </vt:lpstr>
      <vt:lpstr>PowerPoint Presentation</vt:lpstr>
      <vt:lpstr>Communication and Dissemination to maximise impact </vt:lpstr>
      <vt:lpstr>With all our partners </vt:lpstr>
      <vt:lpstr>Thank you for your attention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MIcro- and NAno-Plastics in AGRIcultural Soils:</dc:title>
  <dc:creator>Beriot, Nicolas</dc:creator>
  <cp:lastModifiedBy>Geissen, Violette</cp:lastModifiedBy>
  <cp:revision>6</cp:revision>
  <dcterms:created xsi:type="dcterms:W3CDTF">2021-06-17T16:26:30Z</dcterms:created>
  <dcterms:modified xsi:type="dcterms:W3CDTF">2021-06-29T09:22:03Z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0x010100EF5086A9791F2C4D996CAF0AF71E3AB2</vt:lpwstr>
  </property>
</Properties>
</file>